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Raleway"/>
      <p:regular r:id="rId63"/>
      <p:bold r:id="rId64"/>
      <p:italic r:id="rId65"/>
      <p:boldItalic r:id="rId66"/>
    </p:embeddedFont>
    <p:embeddedFont>
      <p:font typeface="Amatic SC"/>
      <p:regular r:id="rId67"/>
      <p:bold r:id="rId68"/>
    </p:embeddedFont>
    <p:embeddedFont>
      <p:font typeface="Gloria Hallelujah"/>
      <p:regular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Syncopate"/>
      <p:regular r:id="rId74"/>
      <p:bold r:id="rId75"/>
    </p:embeddedFont>
    <p:embeddedFont>
      <p:font typeface="Comfortaa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6.xml"/><Relationship Id="rId75" Type="http://schemas.openxmlformats.org/officeDocument/2006/relationships/font" Target="fonts/Syncopate-bold.fntdata"/><Relationship Id="rId30" Type="http://schemas.openxmlformats.org/officeDocument/2006/relationships/slide" Target="slides/slide25.xml"/><Relationship Id="rId74" Type="http://schemas.openxmlformats.org/officeDocument/2006/relationships/font" Target="fonts/Syncopate-regular.fntdata"/><Relationship Id="rId33" Type="http://schemas.openxmlformats.org/officeDocument/2006/relationships/slide" Target="slides/slide28.xml"/><Relationship Id="rId77" Type="http://schemas.openxmlformats.org/officeDocument/2006/relationships/font" Target="fonts/Comfortaa-bold.fntdata"/><Relationship Id="rId32" Type="http://schemas.openxmlformats.org/officeDocument/2006/relationships/slide" Target="slides/slide27.xml"/><Relationship Id="rId76" Type="http://schemas.openxmlformats.org/officeDocument/2006/relationships/font" Target="fonts/Comfortaa-regular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aleway-bold.fntdata"/><Relationship Id="rId63" Type="http://schemas.openxmlformats.org/officeDocument/2006/relationships/font" Target="fonts/Raleway-regular.fntdata"/><Relationship Id="rId22" Type="http://schemas.openxmlformats.org/officeDocument/2006/relationships/slide" Target="slides/slide17.xml"/><Relationship Id="rId66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65" Type="http://schemas.openxmlformats.org/officeDocument/2006/relationships/font" Target="fonts/Raleway-italic.fntdata"/><Relationship Id="rId24" Type="http://schemas.openxmlformats.org/officeDocument/2006/relationships/slide" Target="slides/slide19.xml"/><Relationship Id="rId68" Type="http://schemas.openxmlformats.org/officeDocument/2006/relationships/font" Target="fonts/AmaticSC-bold.fntdata"/><Relationship Id="rId23" Type="http://schemas.openxmlformats.org/officeDocument/2006/relationships/slide" Target="slides/slide18.xml"/><Relationship Id="rId67" Type="http://schemas.openxmlformats.org/officeDocument/2006/relationships/font" Target="fonts/AmaticSC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GloriaHallelujah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038a9ee1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038a9ee1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038a9ee18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038a9ee1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038a9ee1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038a9ee1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038a9ee18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038a9ee18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038a9ee18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038a9ee18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38a9ee1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38a9ee1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038a9ee18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038a9ee1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038a9ee1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038a9ee1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38a9ee1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38a9ee1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38a9ee1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038a9ee1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038a9ee1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038a9ee1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038a9ee1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038a9ee1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038a9ee18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038a9ee18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038a9ee18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038a9ee18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038a9ee18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038a9ee18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038a9ee1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038a9ee1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1517f063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1517f063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038a9ee1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038a9ee1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038a9ee18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038a9ee18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413f9a47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413f9a47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413f9a47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413f9a4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413f9a47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413f9a47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413f9a47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413f9a47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038a9ee18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038a9ee1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20ac1b1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20ac1b1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20ac1b1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20ac1b1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20ac1b1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20ac1b1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20ac1b1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20ac1b1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20ac1b1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20ac1b1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20ac1b1f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20ac1b1f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20ac1b1f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20ac1b1f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20ac1b1f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20ac1b1f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038a9ee1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038a9ee1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413f9a47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413f9a47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20ac1b1f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20ac1b1f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20ac1b1f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20ac1b1f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20ac1b1f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20ac1b1f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20ac1b1f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20ac1b1f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20ac1b1f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20ac1b1f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20ac1b1f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20ac1b1f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413f9a47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413f9a47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413f9a47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413f9a47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413f9a47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413f9a47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413f9a47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413f9a47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413f9a47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413f9a47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413f9a47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413f9a47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413f9a47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413f9a47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413f9a47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413f9a47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6413f9a47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6413f9a47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413f9a47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413f9a47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413f9a47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6413f9a47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1517f063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1517f063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5bb370f9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5bb370f9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13f9a47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13f9a47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413f9a47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413f9a47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13f9a47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13f9a47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1517f06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1517f06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jp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15.png"/><Relationship Id="rId7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42.png"/><Relationship Id="rId5" Type="http://schemas.openxmlformats.org/officeDocument/2006/relationships/image" Target="../media/image6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60.jpg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8065950" y="4834400"/>
            <a:ext cx="10779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omfortaa"/>
                <a:ea typeface="Comfortaa"/>
                <a:cs typeface="Comfortaa"/>
                <a:sym typeface="Comfortaa"/>
              </a:rPr>
              <a:t>@ane_naiz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4834450"/>
            <a:ext cx="18615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Comfortaa"/>
                <a:ea typeface="Comfortaa"/>
                <a:cs typeface="Comfortaa"/>
                <a:sym typeface="Comfortaa"/>
              </a:rPr>
              <a:t>Ane Diaz de Tuesta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8550" y="4869500"/>
            <a:ext cx="293600" cy="2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22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22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22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3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22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2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75" y="77063"/>
            <a:ext cx="7004848" cy="4989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31"/>
          <p:cNvGrpSpPr/>
          <p:nvPr/>
        </p:nvGrpSpPr>
        <p:grpSpPr>
          <a:xfrm>
            <a:off x="7980418" y="4530475"/>
            <a:ext cx="1163582" cy="309000"/>
            <a:chOff x="7980568" y="4834400"/>
            <a:chExt cx="1163582" cy="309000"/>
          </a:xfrm>
        </p:grpSpPr>
        <p:sp>
          <p:nvSpPr>
            <p:cNvPr id="198" name="Google Shape;198;p31"/>
            <p:cNvSpPr txBox="1"/>
            <p:nvPr/>
          </p:nvSpPr>
          <p:spPr>
            <a:xfrm>
              <a:off x="8142150" y="4834400"/>
              <a:ext cx="1002000" cy="3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Comfortaa"/>
                  <a:ea typeface="Comfortaa"/>
                  <a:cs typeface="Comfortaa"/>
                  <a:sym typeface="Comfortaa"/>
                </a:rPr>
                <a:t>@ane_naiz</a:t>
              </a:r>
              <a:endParaRPr sz="11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199" name="Google Shape;19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0568" y="4914900"/>
              <a:ext cx="237782" cy="193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31"/>
          <p:cNvGrpSpPr/>
          <p:nvPr/>
        </p:nvGrpSpPr>
        <p:grpSpPr>
          <a:xfrm>
            <a:off x="6703125" y="4787700"/>
            <a:ext cx="2440800" cy="355800"/>
            <a:chOff x="6703125" y="4635300"/>
            <a:chExt cx="2440800" cy="355800"/>
          </a:xfrm>
        </p:grpSpPr>
        <p:sp>
          <p:nvSpPr>
            <p:cNvPr id="201" name="Google Shape;201;p31"/>
            <p:cNvSpPr txBox="1"/>
            <p:nvPr/>
          </p:nvSpPr>
          <p:spPr>
            <a:xfrm>
              <a:off x="6935925" y="4635300"/>
              <a:ext cx="22080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100">
                  <a:latin typeface="Comfortaa"/>
                  <a:ea typeface="Comfortaa"/>
                  <a:cs typeface="Comfortaa"/>
                  <a:sym typeface="Comfortaa"/>
                </a:rPr>
                <a:t>https://github.com/anediaz</a:t>
              </a:r>
              <a:endParaRPr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pic>
          <p:nvPicPr>
            <p:cNvPr id="202" name="Google Shape;20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03125" y="4658700"/>
              <a:ext cx="309000" cy="30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31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3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45825"/>
            <a:ext cx="6587999" cy="465186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8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9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325" y="173250"/>
            <a:ext cx="5175700" cy="214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9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8210950" y="699950"/>
            <a:ext cx="732300" cy="458400"/>
          </a:xfrm>
          <a:prstGeom prst="wave">
            <a:avLst>
              <a:gd fmla="val 12500" name="adj1"/>
              <a:gd fmla="val 640" name="adj2"/>
            </a:avLst>
          </a:prstGeom>
          <a:solidFill>
            <a:srgbClr val="0000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&lt; 4 ans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75%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325" y="173250"/>
            <a:ext cx="5175700" cy="214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p40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325" y="173250"/>
            <a:ext cx="5175700" cy="214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41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738" y="242550"/>
            <a:ext cx="6588513" cy="46584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754075" y="-56275"/>
            <a:ext cx="7776900" cy="527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0" cy="5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325" y="173250"/>
            <a:ext cx="5175700" cy="214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42"/>
          <p:cNvSpPr/>
          <p:nvPr/>
        </p:nvSpPr>
        <p:spPr>
          <a:xfrm>
            <a:off x="7762025" y="1170125"/>
            <a:ext cx="1227300" cy="899400"/>
          </a:xfrm>
          <a:prstGeom prst="wedgeRoundRectCallout">
            <a:avLst>
              <a:gd fmla="val 57510" name="adj1"/>
              <a:gd fmla="val 6189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latin typeface="Raleway"/>
                <a:ea typeface="Raleway"/>
                <a:cs typeface="Raleway"/>
                <a:sym typeface="Raleway"/>
              </a:rPr>
              <a:t>Sources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aleway"/>
                <a:ea typeface="Raleway"/>
                <a:cs typeface="Raleway"/>
                <a:sym typeface="Raleway"/>
              </a:rPr>
              <a:t>- Syntec Numérique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aleway"/>
                <a:ea typeface="Raleway"/>
                <a:cs typeface="Raleway"/>
                <a:sym typeface="Raleway"/>
              </a:rPr>
              <a:t>- RegionsJob.com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aleway"/>
                <a:ea typeface="Raleway"/>
                <a:cs typeface="Raleway"/>
                <a:sym typeface="Raleway"/>
              </a:rPr>
              <a:t>- StackOverFlow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Raleway"/>
                <a:ea typeface="Raleway"/>
                <a:cs typeface="Raleway"/>
                <a:sym typeface="Raleway"/>
              </a:rPr>
              <a:t>- Pôle Emploi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4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5599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43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15" name="Google Shape;315;p43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4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24" name="Google Shape;324;p44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4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33" name="Google Shape;333;p45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1" name="Google Shape;341;p4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42" name="Google Shape;342;p46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4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51" name="Google Shape;351;p47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48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60" name="Google Shape;360;p48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8" name="Google Shape;368;p49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69" name="Google Shape;369;p49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7" name="Google Shape;377;p50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378" name="Google Shape;378;p50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/>
          <p:nvPr/>
        </p:nvSpPr>
        <p:spPr>
          <a:xfrm>
            <a:off x="628100" y="1671400"/>
            <a:ext cx="871200" cy="448200"/>
          </a:xfrm>
          <a:prstGeom prst="foldedCorner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J’ÉVOLUE DANS MON TRAVAIL?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4" name="Google Shape;384;p51"/>
          <p:cNvSpPr/>
          <p:nvPr/>
        </p:nvSpPr>
        <p:spPr>
          <a:xfrm>
            <a:off x="2271638" y="1839650"/>
            <a:ext cx="871200" cy="448200"/>
          </a:xfrm>
          <a:prstGeom prst="foldedCorner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MON SALAIRE ME CONVIENT?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5" name="Google Shape;385;p51"/>
          <p:cNvSpPr/>
          <p:nvPr/>
        </p:nvSpPr>
        <p:spPr>
          <a:xfrm>
            <a:off x="3937575" y="1548125"/>
            <a:ext cx="816600" cy="555600"/>
          </a:xfrm>
          <a:prstGeom prst="foldedCorner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LA STACK, PROJETS… ME PLAISENT?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6" name="Google Shape;386;p51"/>
          <p:cNvSpPr/>
          <p:nvPr/>
        </p:nvSpPr>
        <p:spPr>
          <a:xfrm>
            <a:off x="5003888" y="1678525"/>
            <a:ext cx="895800" cy="1194600"/>
          </a:xfrm>
          <a:prstGeom prst="foldedCorner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LES RELATIONS AVEC MES COLLÈGUES/ HIÉRARCHIE SONT-ELLES BONNES?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7" name="Google Shape;387;p51"/>
          <p:cNvSpPr/>
          <p:nvPr/>
        </p:nvSpPr>
        <p:spPr>
          <a:xfrm>
            <a:off x="6386000" y="1184200"/>
            <a:ext cx="895800" cy="935400"/>
          </a:xfrm>
          <a:prstGeom prst="foldedCorner">
            <a:avLst>
              <a:gd fmla="val 16667" name="adj"/>
            </a:avLst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Syncopate"/>
                <a:ea typeface="Syncopate"/>
                <a:cs typeface="Syncopate"/>
                <a:sym typeface="Syncopate"/>
              </a:rPr>
              <a:t>J</a:t>
            </a:r>
            <a:endParaRPr sz="600">
              <a:latin typeface="Syncopate"/>
              <a:ea typeface="Syncopate"/>
              <a:cs typeface="Syncopate"/>
              <a:sym typeface="Syncopat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JE SUIS ALIGNÉ(E) AVEC LA STRATÉGIE/ ÉTHIQUE DE L’ENTREPRISE?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8" name="Google Shape;388;p51"/>
          <p:cNvSpPr/>
          <p:nvPr/>
        </p:nvSpPr>
        <p:spPr>
          <a:xfrm>
            <a:off x="7985200" y="339950"/>
            <a:ext cx="959400" cy="935400"/>
          </a:xfrm>
          <a:prstGeom prst="foldedCorner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latin typeface="Gloria Hallelujah"/>
                <a:ea typeface="Gloria Hallelujah"/>
                <a:cs typeface="Gloria Hallelujah"/>
                <a:sym typeface="Gloria Hallelujah"/>
              </a:rPr>
              <a:t>MON ENTREPRISE AFFRONTE DES DIFFICULTÉS ÉCONOMIQUES IMPORTANTES ?</a:t>
            </a:r>
            <a:endParaRPr b="1" sz="80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89" name="Google Shape;389;p51"/>
          <p:cNvSpPr/>
          <p:nvPr/>
        </p:nvSpPr>
        <p:spPr>
          <a:xfrm>
            <a:off x="265700" y="2525750"/>
            <a:ext cx="1596000" cy="559500"/>
          </a:xfrm>
          <a:prstGeom prst="wedgeEllipseCallout">
            <a:avLst>
              <a:gd fmla="val -34896" name="adj1"/>
              <a:gd fmla="val 78386" name="adj2"/>
            </a:avLst>
          </a:prstGeom>
          <a:solidFill>
            <a:srgbClr val="6AA84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latin typeface="Gloria Hallelujah"/>
                <a:ea typeface="Gloria Hallelujah"/>
                <a:cs typeface="Gloria Hallelujah"/>
                <a:sym typeface="Gloria Hallelujah"/>
              </a:rPr>
              <a:t>JE SAIS VERS QUOI JE VOUDRAIS/ POURRAIS ÉVOLUER?</a:t>
            </a:r>
            <a:endParaRPr b="1" sz="80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390" name="Google Shape;390;p51"/>
          <p:cNvSpPr/>
          <p:nvPr/>
        </p:nvSpPr>
        <p:spPr>
          <a:xfrm>
            <a:off x="4366900" y="3697050"/>
            <a:ext cx="1699500" cy="448200"/>
          </a:xfrm>
          <a:prstGeom prst="wedgeRectCallout">
            <a:avLst>
              <a:gd fmla="val -44976" name="adj1"/>
              <a:gd fmla="val 101222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Gloria Hallelujah"/>
                <a:ea typeface="Gloria Hallelujah"/>
                <a:cs typeface="Gloria Hallelujah"/>
                <a:sym typeface="Gloria Hallelujah"/>
              </a:rPr>
              <a:t>J’EN PARLE À MA HIÉRARCHIE</a:t>
            </a:r>
            <a:endParaRPr b="1" sz="70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Gloria Hallelujah"/>
                <a:ea typeface="Gloria Hallelujah"/>
                <a:cs typeface="Gloria Hallelujah"/>
                <a:sym typeface="Gloria Hallelujah"/>
              </a:rPr>
              <a:t>J’ESSAIE DE LE CHANGER</a:t>
            </a:r>
            <a:endParaRPr b="1" sz="70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Gloria Hallelujah"/>
                <a:ea typeface="Gloria Hallelujah"/>
                <a:cs typeface="Gloria Hallelujah"/>
                <a:sym typeface="Gloria Hallelujah"/>
              </a:rPr>
              <a:t>LES CHOSES ONT CHANGÉ?</a:t>
            </a:r>
            <a:endParaRPr b="1" sz="70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cxnSp>
        <p:nvCxnSpPr>
          <p:cNvPr id="391" name="Google Shape;391;p51"/>
          <p:cNvCxnSpPr>
            <a:stCxn id="383" idx="2"/>
            <a:endCxn id="389" idx="0"/>
          </p:cNvCxnSpPr>
          <p:nvPr/>
        </p:nvCxnSpPr>
        <p:spPr>
          <a:xfrm>
            <a:off x="1063700" y="2119600"/>
            <a:ext cx="0" cy="40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51"/>
          <p:cNvSpPr txBox="1"/>
          <p:nvPr/>
        </p:nvSpPr>
        <p:spPr>
          <a:xfrm>
            <a:off x="628088" y="3316113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3" name="Google Shape;393;p51"/>
          <p:cNvCxnSpPr>
            <a:stCxn id="384" idx="2"/>
            <a:endCxn id="394" idx="0"/>
          </p:cNvCxnSpPr>
          <p:nvPr/>
        </p:nvCxnSpPr>
        <p:spPr>
          <a:xfrm>
            <a:off x="2707238" y="2287850"/>
            <a:ext cx="0" cy="938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51"/>
          <p:cNvCxnSpPr>
            <a:stCxn id="396" idx="2"/>
            <a:endCxn id="383" idx="0"/>
          </p:cNvCxnSpPr>
          <p:nvPr/>
        </p:nvCxnSpPr>
        <p:spPr>
          <a:xfrm rot="5400000">
            <a:off x="2577150" y="-960498"/>
            <a:ext cx="1118400" cy="4145400"/>
          </a:xfrm>
          <a:prstGeom prst="curvedConnector3">
            <a:avLst>
              <a:gd fmla="val 5201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51"/>
          <p:cNvCxnSpPr>
            <a:stCxn id="396" idx="2"/>
            <a:endCxn id="384" idx="0"/>
          </p:cNvCxnSpPr>
          <p:nvPr/>
        </p:nvCxnSpPr>
        <p:spPr>
          <a:xfrm rot="5400000">
            <a:off x="3314850" y="-54498"/>
            <a:ext cx="1286700" cy="2501700"/>
          </a:xfrm>
          <a:prstGeom prst="curvedConnector3">
            <a:avLst>
              <a:gd fmla="val 5175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51"/>
          <p:cNvCxnSpPr>
            <a:stCxn id="396" idx="2"/>
            <a:endCxn id="385" idx="0"/>
          </p:cNvCxnSpPr>
          <p:nvPr/>
        </p:nvCxnSpPr>
        <p:spPr>
          <a:xfrm rot="5400000">
            <a:off x="4279950" y="619002"/>
            <a:ext cx="995100" cy="863100"/>
          </a:xfrm>
          <a:prstGeom prst="curvedConnector3">
            <a:avLst>
              <a:gd fmla="val 5227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51"/>
          <p:cNvCxnSpPr>
            <a:stCxn id="396" idx="2"/>
            <a:endCxn id="386" idx="0"/>
          </p:cNvCxnSpPr>
          <p:nvPr/>
        </p:nvCxnSpPr>
        <p:spPr>
          <a:xfrm flipH="1" rot="-5400000">
            <a:off x="4767600" y="994452"/>
            <a:ext cx="1125600" cy="242700"/>
          </a:xfrm>
          <a:prstGeom prst="curvedConnector3">
            <a:avLst>
              <a:gd fmla="val 52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51"/>
          <p:cNvCxnSpPr>
            <a:stCxn id="396" idx="2"/>
            <a:endCxn id="387" idx="0"/>
          </p:cNvCxnSpPr>
          <p:nvPr/>
        </p:nvCxnSpPr>
        <p:spPr>
          <a:xfrm flipH="1" rot="-5400000">
            <a:off x="5705850" y="56202"/>
            <a:ext cx="631200" cy="1624800"/>
          </a:xfrm>
          <a:prstGeom prst="curvedConnector3">
            <a:avLst>
              <a:gd fmla="val 5357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51"/>
          <p:cNvSpPr txBox="1"/>
          <p:nvPr/>
        </p:nvSpPr>
        <p:spPr>
          <a:xfrm>
            <a:off x="1007278" y="3085737"/>
            <a:ext cx="457500" cy="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OUI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6547750" y="3844850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5890350" y="2269163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4" name="Google Shape;404;p51"/>
          <p:cNvCxnSpPr>
            <a:stCxn id="388" idx="2"/>
            <a:endCxn id="405" idx="3"/>
          </p:cNvCxnSpPr>
          <p:nvPr/>
        </p:nvCxnSpPr>
        <p:spPr>
          <a:xfrm flipH="1" rot="-5400000">
            <a:off x="6979900" y="2760350"/>
            <a:ext cx="3366600" cy="396600"/>
          </a:xfrm>
          <a:prstGeom prst="curvedConnector4">
            <a:avLst>
              <a:gd fmla="val 44562" name="adj1"/>
              <a:gd fmla="val 16002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51"/>
          <p:cNvSpPr/>
          <p:nvPr/>
        </p:nvSpPr>
        <p:spPr>
          <a:xfrm>
            <a:off x="4087500" y="270575"/>
            <a:ext cx="2243100" cy="327600"/>
          </a:xfrm>
          <a:prstGeom prst="ribbon2">
            <a:avLst>
              <a:gd fmla="val 13789" name="adj1"/>
              <a:gd fmla="val 73739" name="adj2"/>
            </a:avLst>
          </a:prstGeom>
          <a:solidFill>
            <a:srgbClr val="A4C2F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Gloria Hallelujah"/>
                <a:ea typeface="Gloria Hallelujah"/>
                <a:cs typeface="Gloria Hallelujah"/>
                <a:sym typeface="Gloria Hallelujah"/>
              </a:rPr>
              <a:t>S</a:t>
            </a:r>
            <a:r>
              <a:rPr lang="fr" sz="800">
                <a:latin typeface="Gloria Hallelujah"/>
                <a:ea typeface="Gloria Hallelujah"/>
                <a:cs typeface="Gloria Hallelujah"/>
                <a:sym typeface="Gloria Hallelujah"/>
              </a:rPr>
              <a:t>uis</a:t>
            </a:r>
            <a:r>
              <a:rPr lang="fr" sz="800">
                <a:latin typeface="Gloria Hallelujah"/>
                <a:ea typeface="Gloria Hallelujah"/>
                <a:cs typeface="Gloria Hallelujah"/>
                <a:sym typeface="Gloria Hallelujah"/>
              </a:rPr>
              <a:t>-</a:t>
            </a:r>
            <a:r>
              <a:rPr lang="fr" sz="800">
                <a:latin typeface="Gloria Hallelujah"/>
                <a:ea typeface="Gloria Hallelujah"/>
                <a:cs typeface="Gloria Hallelujah"/>
                <a:sym typeface="Gloria Hallelujah"/>
              </a:rPr>
              <a:t>je motivé(e) </a:t>
            </a:r>
            <a:endParaRPr sz="80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Gloria Hallelujah"/>
                <a:ea typeface="Gloria Hallelujah"/>
                <a:cs typeface="Gloria Hallelujah"/>
                <a:sym typeface="Gloria Hallelujah"/>
              </a:rPr>
              <a:t>pour me lever le matin?</a:t>
            </a:r>
            <a:endParaRPr sz="80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cxnSp>
        <p:nvCxnSpPr>
          <p:cNvPr id="406" name="Google Shape;406;p51"/>
          <p:cNvCxnSpPr>
            <a:stCxn id="407" idx="0"/>
            <a:endCxn id="396" idx="0"/>
          </p:cNvCxnSpPr>
          <p:nvPr/>
        </p:nvCxnSpPr>
        <p:spPr>
          <a:xfrm rot="-5400000">
            <a:off x="3172950" y="-1704750"/>
            <a:ext cx="60900" cy="4011300"/>
          </a:xfrm>
          <a:prstGeom prst="curvedConnector3">
            <a:avLst>
              <a:gd fmla="val 49080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8" name="Google Shape;408;p51"/>
          <p:cNvGrpSpPr/>
          <p:nvPr/>
        </p:nvGrpSpPr>
        <p:grpSpPr>
          <a:xfrm>
            <a:off x="76200" y="165550"/>
            <a:ext cx="2502800" cy="961225"/>
            <a:chOff x="458800" y="0"/>
            <a:chExt cx="2502800" cy="961225"/>
          </a:xfrm>
        </p:grpSpPr>
        <p:sp>
          <p:nvSpPr>
            <p:cNvPr id="407" name="Google Shape;407;p51"/>
            <p:cNvSpPr/>
            <p:nvPr/>
          </p:nvSpPr>
          <p:spPr>
            <a:xfrm>
              <a:off x="458800" y="165800"/>
              <a:ext cx="2243100" cy="717000"/>
            </a:xfrm>
            <a:prstGeom prst="flowChartTerminator">
              <a:avLst/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latin typeface="Amatic SC"/>
                  <a:ea typeface="Amatic SC"/>
                  <a:cs typeface="Amatic SC"/>
                  <a:sym typeface="Amatic SC"/>
                </a:rPr>
                <a:t>MA SITUATION (PRO) ACTUELLE ME CORRESPOND</a:t>
              </a:r>
              <a:endParaRPr b="1" sz="1800"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pic>
          <p:nvPicPr>
            <p:cNvPr id="409" name="Google Shape;409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7940">
              <a:off x="2280644" y="60972"/>
              <a:ext cx="582462" cy="839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" name="Google Shape;405;p51"/>
          <p:cNvSpPr/>
          <p:nvPr/>
        </p:nvSpPr>
        <p:spPr>
          <a:xfrm>
            <a:off x="7751125" y="4275800"/>
            <a:ext cx="1110300" cy="732300"/>
          </a:xfrm>
          <a:prstGeom prst="flowChartAlternateProcess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Amatic SC"/>
                <a:ea typeface="Amatic SC"/>
                <a:cs typeface="Amatic SC"/>
                <a:sym typeface="Amatic SC"/>
              </a:rPr>
              <a:t>IL EST TEMPS DE CHANGER</a:t>
            </a:r>
            <a:endParaRPr b="1" sz="1800"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410" name="Google Shape;410;p51"/>
          <p:cNvGrpSpPr/>
          <p:nvPr/>
        </p:nvGrpSpPr>
        <p:grpSpPr>
          <a:xfrm>
            <a:off x="7443700" y="2929025"/>
            <a:ext cx="1500975" cy="1140025"/>
            <a:chOff x="7596100" y="2929025"/>
            <a:chExt cx="1500975" cy="1140025"/>
          </a:xfrm>
        </p:grpSpPr>
        <p:sp>
          <p:nvSpPr>
            <p:cNvPr id="411" name="Google Shape;411;p51"/>
            <p:cNvSpPr/>
            <p:nvPr/>
          </p:nvSpPr>
          <p:spPr>
            <a:xfrm>
              <a:off x="7596100" y="3133650"/>
              <a:ext cx="1203300" cy="935400"/>
            </a:xfrm>
            <a:prstGeom prst="flowChartAlternateProcess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>
                  <a:latin typeface="Amatic SC"/>
                  <a:ea typeface="Amatic SC"/>
                  <a:cs typeface="Amatic SC"/>
                  <a:sym typeface="Amatic SC"/>
                </a:rPr>
                <a:t>ON EST      FAITS L’UN(E) POUR L’AUTRE</a:t>
              </a:r>
              <a:endParaRPr b="1" sz="1800"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pic>
          <p:nvPicPr>
            <p:cNvPr id="412" name="Google Shape;412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41344">
              <a:off x="8176005" y="3027911"/>
              <a:ext cx="875616" cy="4828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p51"/>
          <p:cNvSpPr txBox="1"/>
          <p:nvPr/>
        </p:nvSpPr>
        <p:spPr>
          <a:xfrm>
            <a:off x="846963" y="2104363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4" name="Google Shape;414;p51"/>
          <p:cNvCxnSpPr>
            <a:stCxn id="389" idx="3"/>
            <a:endCxn id="390" idx="1"/>
          </p:cNvCxnSpPr>
          <p:nvPr/>
        </p:nvCxnSpPr>
        <p:spPr>
          <a:xfrm flipH="1" rot="-5400000">
            <a:off x="2297450" y="1851500"/>
            <a:ext cx="835800" cy="3303300"/>
          </a:xfrm>
          <a:prstGeom prst="curved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51"/>
          <p:cNvSpPr/>
          <p:nvPr/>
        </p:nvSpPr>
        <p:spPr>
          <a:xfrm>
            <a:off x="2005400" y="3226450"/>
            <a:ext cx="1403700" cy="652800"/>
          </a:xfrm>
          <a:prstGeom prst="wedgeRoundRectCallout">
            <a:avLst>
              <a:gd fmla="val 34185" name="adj1"/>
              <a:gd fmla="val 81070" name="adj2"/>
              <a:gd fmla="val 0" name="adj3"/>
            </a:avLst>
          </a:prstGeom>
          <a:solidFill>
            <a:srgbClr val="38761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36000" spcFirstLastPara="1" rIns="36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LES SALAIRES POUR DES POSTES ÉQUIVALENTS SONT PLUS ÉLEVÉS AILLEURS?</a:t>
            </a:r>
            <a:endParaRPr b="1" sz="800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15" name="Google Shape;415;p51"/>
          <p:cNvSpPr txBox="1"/>
          <p:nvPr/>
        </p:nvSpPr>
        <p:spPr>
          <a:xfrm>
            <a:off x="2499938" y="2367213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6" name="Google Shape;416;p51"/>
          <p:cNvCxnSpPr>
            <a:stCxn id="390" idx="3"/>
            <a:endCxn id="405" idx="0"/>
          </p:cNvCxnSpPr>
          <p:nvPr/>
        </p:nvCxnSpPr>
        <p:spPr>
          <a:xfrm>
            <a:off x="6066400" y="3921150"/>
            <a:ext cx="2239800" cy="354600"/>
          </a:xfrm>
          <a:prstGeom prst="curved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51"/>
          <p:cNvCxnSpPr>
            <a:stCxn id="390" idx="3"/>
            <a:endCxn id="411" idx="1"/>
          </p:cNvCxnSpPr>
          <p:nvPr/>
        </p:nvCxnSpPr>
        <p:spPr>
          <a:xfrm flipH="1" rot="10800000">
            <a:off x="6066400" y="3601350"/>
            <a:ext cx="1377300" cy="31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51"/>
          <p:cNvCxnSpPr>
            <a:stCxn id="419" idx="2"/>
            <a:endCxn id="407" idx="2"/>
          </p:cNvCxnSpPr>
          <p:nvPr/>
        </p:nvCxnSpPr>
        <p:spPr>
          <a:xfrm rot="-5400000">
            <a:off x="-812325" y="2772650"/>
            <a:ext cx="3734400" cy="285600"/>
          </a:xfrm>
          <a:prstGeom prst="curvedConnector5">
            <a:avLst>
              <a:gd fmla="val -6377" name="adj1"/>
              <a:gd fmla="val -283885" name="adj2"/>
              <a:gd fmla="val 87986" name="adj3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51"/>
          <p:cNvSpPr txBox="1"/>
          <p:nvPr/>
        </p:nvSpPr>
        <p:spPr>
          <a:xfrm>
            <a:off x="6386000" y="3554475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OUI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75" y="3823250"/>
            <a:ext cx="959400" cy="9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1" name="Google Shape;421;p51"/>
          <p:cNvCxnSpPr>
            <a:stCxn id="389" idx="3"/>
            <a:endCxn id="419" idx="1"/>
          </p:cNvCxnSpPr>
          <p:nvPr/>
        </p:nvCxnSpPr>
        <p:spPr>
          <a:xfrm rot="5400000">
            <a:off x="139250" y="3378500"/>
            <a:ext cx="1217700" cy="631200"/>
          </a:xfrm>
          <a:prstGeom prst="curvedConnector4">
            <a:avLst>
              <a:gd fmla="val 36824" name="adj1"/>
              <a:gd fmla="val 137746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51"/>
          <p:cNvSpPr txBox="1"/>
          <p:nvPr/>
        </p:nvSpPr>
        <p:spPr>
          <a:xfrm>
            <a:off x="3507050" y="3381400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OUI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3" name="Google Shape;423;p51"/>
          <p:cNvCxnSpPr>
            <a:stCxn id="394" idx="3"/>
            <a:endCxn id="390" idx="0"/>
          </p:cNvCxnSpPr>
          <p:nvPr/>
        </p:nvCxnSpPr>
        <p:spPr>
          <a:xfrm>
            <a:off x="3409100" y="3552850"/>
            <a:ext cx="1807500" cy="144300"/>
          </a:xfrm>
          <a:prstGeom prst="curved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51"/>
          <p:cNvCxnSpPr>
            <a:stCxn id="385" idx="2"/>
            <a:endCxn id="390" idx="0"/>
          </p:cNvCxnSpPr>
          <p:nvPr/>
        </p:nvCxnSpPr>
        <p:spPr>
          <a:xfrm flipH="1" rot="-5400000">
            <a:off x="3984675" y="2464925"/>
            <a:ext cx="1593300" cy="8709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51"/>
          <p:cNvSpPr txBox="1"/>
          <p:nvPr/>
        </p:nvSpPr>
        <p:spPr>
          <a:xfrm>
            <a:off x="4122600" y="2180563"/>
            <a:ext cx="414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latin typeface="Lato"/>
                <a:ea typeface="Lato"/>
                <a:cs typeface="Lato"/>
                <a:sym typeface="Lato"/>
              </a:rPr>
              <a:t>NON</a:t>
            </a:r>
            <a:endParaRPr b="1"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6" name="Google Shape;426;p51"/>
          <p:cNvCxnSpPr>
            <a:stCxn id="386" idx="3"/>
            <a:endCxn id="390" idx="0"/>
          </p:cNvCxnSpPr>
          <p:nvPr/>
        </p:nvCxnSpPr>
        <p:spPr>
          <a:xfrm flipH="1">
            <a:off x="5216588" y="2275825"/>
            <a:ext cx="683100" cy="1421100"/>
          </a:xfrm>
          <a:prstGeom prst="curvedConnector4">
            <a:avLst>
              <a:gd fmla="val -34859" name="adj1"/>
              <a:gd fmla="val 7102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7" name="Google Shape;427;p51"/>
          <p:cNvGrpSpPr/>
          <p:nvPr/>
        </p:nvGrpSpPr>
        <p:grpSpPr>
          <a:xfrm>
            <a:off x="7281800" y="4379149"/>
            <a:ext cx="741550" cy="853876"/>
            <a:chOff x="7281800" y="4379149"/>
            <a:chExt cx="741550" cy="853876"/>
          </a:xfrm>
        </p:grpSpPr>
        <p:pic>
          <p:nvPicPr>
            <p:cNvPr id="428" name="Google Shape;428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541601">
              <a:off x="7374775" y="4584450"/>
              <a:ext cx="555601" cy="555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632694">
              <a:off x="7328801" y="4407150"/>
              <a:ext cx="337123" cy="337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51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33013"/>
            <a:ext cx="6587999" cy="46774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" name="Google Shape;438;p52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39" name="Google Shape;439;p52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7" name="Google Shape;447;p53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48" name="Google Shape;448;p53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6" name="Google Shape;456;p5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57" name="Google Shape;457;p54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5" name="Google Shape;465;p5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66" name="Google Shape;466;p55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4" name="Google Shape;474;p5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75" name="Google Shape;475;p56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0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3" name="Google Shape;483;p5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5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484" name="Google Shape;484;p57"/>
          <p:cNvSpPr txBox="1"/>
          <p:nvPr>
            <p:ph type="title"/>
          </p:nvPr>
        </p:nvSpPr>
        <p:spPr>
          <a:xfrm>
            <a:off x="-19125" y="7725"/>
            <a:ext cx="222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Changement 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8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491" name="Google Shape;4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9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499" name="Google Shape;4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0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07" name="Google Shape;5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1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15" name="Google Shape;5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33013"/>
            <a:ext cx="6587999" cy="46774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2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23" name="Google Shape;5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3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31" name="Google Shape;5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4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39" name="Google Shape;5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5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47" name="Google Shape;54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6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55" name="Google Shape;5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7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6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563" name="Google Shape;5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58" y="0"/>
            <a:ext cx="726988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8"/>
          <p:cNvSpPr txBox="1"/>
          <p:nvPr/>
        </p:nvSpPr>
        <p:spPr>
          <a:xfrm>
            <a:off x="5564325" y="4787700"/>
            <a:ext cx="3579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Comfortaa"/>
                <a:ea typeface="Comfortaa"/>
                <a:cs typeface="Comfortaa"/>
                <a:sym typeface="Comfortaa"/>
              </a:rPr>
              <a:t>https://github.com/anediaz/leJobDeMesReves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1" name="Google Shape;57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125" y="4664100"/>
            <a:ext cx="479401" cy="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850"/>
            <a:ext cx="5213825" cy="48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0523" y="126850"/>
            <a:ext cx="2974551" cy="45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9"/>
          <p:cNvSpPr txBox="1"/>
          <p:nvPr/>
        </p:nvSpPr>
        <p:spPr>
          <a:xfrm>
            <a:off x="5564325" y="4787700"/>
            <a:ext cx="35796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Comfortaa"/>
                <a:ea typeface="Comfortaa"/>
                <a:cs typeface="Comfortaa"/>
                <a:sym typeface="Comfortaa"/>
              </a:rPr>
              <a:t>https://github.com/anediaz/leJobDeMesReves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1" name="Google Shape;58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125" y="4664100"/>
            <a:ext cx="479401" cy="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448" y="95225"/>
            <a:ext cx="2974551" cy="45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3800" y="1017725"/>
            <a:ext cx="341640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331076"/>
            <a:ext cx="2974550" cy="278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33013"/>
            <a:ext cx="6587999" cy="46774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33013"/>
            <a:ext cx="6587999" cy="467748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9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1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000" y="243988"/>
            <a:ext cx="6587999" cy="465552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8" name="Google Shape;108;p20"/>
          <p:cNvGrpSpPr/>
          <p:nvPr/>
        </p:nvGrpSpPr>
        <p:grpSpPr>
          <a:xfrm>
            <a:off x="6471575" y="4406875"/>
            <a:ext cx="2548800" cy="646500"/>
            <a:chOff x="6595375" y="4496925"/>
            <a:chExt cx="2548800" cy="646500"/>
          </a:xfrm>
        </p:grpSpPr>
        <p:sp>
          <p:nvSpPr>
            <p:cNvPr id="109" name="Google Shape;109;p20"/>
            <p:cNvSpPr txBox="1"/>
            <p:nvPr/>
          </p:nvSpPr>
          <p:spPr>
            <a:xfrm>
              <a:off x="6595375" y="4496925"/>
              <a:ext cx="2548800" cy="6465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latin typeface="Gloria Hallelujah"/>
                  <a:ea typeface="Gloria Hallelujah"/>
                  <a:cs typeface="Gloria Hallelujah"/>
                  <a:sym typeface="Gloria Hallelujah"/>
                </a:rPr>
                <a:t>Celle-ci est une histoire fictive.</a:t>
              </a:r>
              <a:endParaRPr sz="1000">
                <a:latin typeface="Gloria Hallelujah"/>
                <a:ea typeface="Gloria Hallelujah"/>
                <a:cs typeface="Gloria Hallelujah"/>
                <a:sym typeface="Gloria Hallelujah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latin typeface="Gloria Hallelujah"/>
                  <a:ea typeface="Gloria Hallelujah"/>
                  <a:cs typeface="Gloria Hallelujah"/>
                  <a:sym typeface="Gloria Hallelujah"/>
                </a:rPr>
                <a:t>Les personnes citées ne sont</a:t>
              </a:r>
              <a:endParaRPr sz="1000">
                <a:latin typeface="Gloria Hallelujah"/>
                <a:ea typeface="Gloria Hallelujah"/>
                <a:cs typeface="Gloria Hallelujah"/>
                <a:sym typeface="Gloria Hallelujah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latin typeface="Gloria Hallelujah"/>
                  <a:ea typeface="Gloria Hallelujah"/>
                  <a:cs typeface="Gloria Hallelujah"/>
                  <a:sym typeface="Gloria Hallelujah"/>
                </a:rPr>
                <a:t>pas réelles (à part moi)</a:t>
              </a:r>
              <a:endParaRPr sz="1000">
                <a:latin typeface="Gloria Hallelujah"/>
                <a:ea typeface="Gloria Hallelujah"/>
                <a:cs typeface="Gloria Hallelujah"/>
                <a:sym typeface="Gloria Hallelujah"/>
              </a:endParaRPr>
            </a:p>
          </p:txBody>
        </p:sp>
        <p:pic>
          <p:nvPicPr>
            <p:cNvPr id="110" name="Google Shape;11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73050" y="4653700"/>
              <a:ext cx="332952" cy="3329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20"/>
          <p:cNvSpPr txBox="1"/>
          <p:nvPr>
            <p:ph type="title"/>
          </p:nvPr>
        </p:nvSpPr>
        <p:spPr>
          <a:xfrm>
            <a:off x="-19125" y="7725"/>
            <a:ext cx="41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latin typeface="Amatic SC"/>
                <a:ea typeface="Amatic SC"/>
                <a:cs typeface="Amatic SC"/>
                <a:sym typeface="Amatic SC"/>
              </a:rPr>
              <a:t>Il était une fois...</a:t>
            </a:r>
            <a:endParaRPr b="1" sz="34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22" y="0"/>
            <a:ext cx="7274956" cy="5143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21"/>
          <p:cNvSpPr txBox="1"/>
          <p:nvPr/>
        </p:nvSpPr>
        <p:spPr>
          <a:xfrm>
            <a:off x="0" y="4902225"/>
            <a:ext cx="517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yncopate"/>
                <a:ea typeface="Syncopate"/>
                <a:cs typeface="Syncopate"/>
                <a:sym typeface="Syncopate"/>
              </a:rPr>
              <a:t>2</a:t>
            </a:r>
            <a:endParaRPr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